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61" r:id="rId4"/>
    <p:sldId id="258" r:id="rId5"/>
    <p:sldId id="259" r:id="rId6"/>
    <p:sldId id="260"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DBD96A-0CE1-463B-9410-0A76DB10B17B}" v="533" dt="2021-03-30T17:46:40.125"/>
    <p1510:client id="{CBD960D0-6369-7DDE-91CE-D5FCFF6EBF94}" v="215" dt="2021-04-01T16:36:53.483"/>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1" autoAdjust="0"/>
    <p:restoredTop sz="94660"/>
  </p:normalViewPr>
  <p:slideViewPr>
    <p:cSldViewPr snapToGrid="0">
      <p:cViewPr varScale="1">
        <p:scale>
          <a:sx n="77" d="100"/>
          <a:sy n="77" d="100"/>
        </p:scale>
        <p:origin x="108" y="2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jpeg>
</file>

<file path=ppt/media/image4.jpeg>
</file>

<file path=ppt/media/image5.jpeg>
</file>

<file path=ppt/media/image6.jpeg>
</file>

<file path=ppt/media/image7.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Thursday, April 1, 2021</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‹nº›</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990179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Thursday, April 1, 2021</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‹nº›</a:t>
            </a:fld>
            <a:endParaRPr lang="en-US"/>
          </a:p>
        </p:txBody>
      </p:sp>
    </p:spTree>
    <p:extLst>
      <p:ext uri="{BB962C8B-B14F-4D97-AF65-F5344CB8AC3E}">
        <p14:creationId xmlns:p14="http://schemas.microsoft.com/office/powerpoint/2010/main" val="1277829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Thursday, April 1, 2021</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‹nº›</a:t>
            </a:fld>
            <a:endParaRPr lang="en-US"/>
          </a:p>
        </p:txBody>
      </p:sp>
    </p:spTree>
    <p:extLst>
      <p:ext uri="{BB962C8B-B14F-4D97-AF65-F5344CB8AC3E}">
        <p14:creationId xmlns:p14="http://schemas.microsoft.com/office/powerpoint/2010/main" val="3035634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Thursday, April 1, 2021</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‹nº›</a:t>
            </a:fld>
            <a:endParaRPr lang="en-US"/>
          </a:p>
        </p:txBody>
      </p:sp>
    </p:spTree>
    <p:extLst>
      <p:ext uri="{BB962C8B-B14F-4D97-AF65-F5344CB8AC3E}">
        <p14:creationId xmlns:p14="http://schemas.microsoft.com/office/powerpoint/2010/main" val="61429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Thursday, April 1, 2021</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‹nº›</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245659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Thursday, April 1, 2021</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‹nº›</a:t>
            </a:fld>
            <a:endParaRPr lang="en-US"/>
          </a:p>
        </p:txBody>
      </p:sp>
    </p:spTree>
    <p:extLst>
      <p:ext uri="{BB962C8B-B14F-4D97-AF65-F5344CB8AC3E}">
        <p14:creationId xmlns:p14="http://schemas.microsoft.com/office/powerpoint/2010/main" val="2107705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Thursday, April 1, 2021</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‹nº›</a:t>
            </a:fld>
            <a:endParaRPr lang="en-US"/>
          </a:p>
        </p:txBody>
      </p:sp>
    </p:spTree>
    <p:extLst>
      <p:ext uri="{BB962C8B-B14F-4D97-AF65-F5344CB8AC3E}">
        <p14:creationId xmlns:p14="http://schemas.microsoft.com/office/powerpoint/2010/main" val="1222047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Thursday, April 1, 2021</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‹nº›</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359747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Thursday, April 1, 2021</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‹nº›</a:t>
            </a:fld>
            <a:endParaRPr lang="en-US"/>
          </a:p>
        </p:txBody>
      </p:sp>
    </p:spTree>
    <p:extLst>
      <p:ext uri="{BB962C8B-B14F-4D97-AF65-F5344CB8AC3E}">
        <p14:creationId xmlns:p14="http://schemas.microsoft.com/office/powerpoint/2010/main" val="2148207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Thursday, April 1, 2021</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‹nº›</a:t>
            </a:fld>
            <a:endParaRPr lang="en-US"/>
          </a:p>
        </p:txBody>
      </p:sp>
    </p:spTree>
    <p:extLst>
      <p:ext uri="{BB962C8B-B14F-4D97-AF65-F5344CB8AC3E}">
        <p14:creationId xmlns:p14="http://schemas.microsoft.com/office/powerpoint/2010/main" val="4136532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Thursday, April 1, 2021</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‹nº›</a:t>
            </a:fld>
            <a:endParaRPr lang="en-US"/>
          </a:p>
        </p:txBody>
      </p:sp>
    </p:spTree>
    <p:extLst>
      <p:ext uri="{BB962C8B-B14F-4D97-AF65-F5344CB8AC3E}">
        <p14:creationId xmlns:p14="http://schemas.microsoft.com/office/powerpoint/2010/main" val="3049743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fld id="{246CB39B-5F4C-4A7E-9BE3-AAFD45576D16}" type="datetime2">
              <a:rPr lang="en-US" smtClean="0"/>
              <a:t>Thursday, April 1, 2021</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‹nº›</a:t>
            </a:fld>
            <a:endParaRPr lang="en-US"/>
          </a:p>
        </p:txBody>
      </p:sp>
    </p:spTree>
    <p:extLst>
      <p:ext uri="{BB962C8B-B14F-4D97-AF65-F5344CB8AC3E}">
        <p14:creationId xmlns:p14="http://schemas.microsoft.com/office/powerpoint/2010/main" val="3476069225"/>
      </p:ext>
    </p:extLst>
  </p:cSld>
  <p:clrMap bg1="dk1" tx1="lt1" bg2="dk2" tx2="lt2" accent1="accent1" accent2="accent2" accent3="accent3" accent4="accent4" accent5="accent5" accent6="accent6" hlink="hlink" folHlink="folHlink"/>
  <p:sldLayoutIdLst>
    <p:sldLayoutId id="2147483680" r:id="rId1"/>
    <p:sldLayoutId id="2147483679" r:id="rId2"/>
    <p:sldLayoutId id="2147483678" r:id="rId3"/>
    <p:sldLayoutId id="2147483677" r:id="rId4"/>
    <p:sldLayoutId id="2147483676" r:id="rId5"/>
    <p:sldLayoutId id="2147483675" r:id="rId6"/>
    <p:sldLayoutId id="2147483674" r:id="rId7"/>
    <p:sldLayoutId id="2147483673" r:id="rId8"/>
    <p:sldLayoutId id="2147483672" r:id="rId9"/>
    <p:sldLayoutId id="2147483671" r:id="rId10"/>
    <p:sldLayoutId id="2147483670"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 name="Rectangle 8">
            <a:extLst>
              <a:ext uri="{FF2B5EF4-FFF2-40B4-BE49-F238E27FC236}">
                <a16:creationId xmlns:a16="http://schemas.microsoft.com/office/drawing/2014/main" id="{E76424EA-2FE7-47E5-99E5-7EDD3063F7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3">
            <a:extLst>
              <a:ext uri="{FF2B5EF4-FFF2-40B4-BE49-F238E27FC236}">
                <a16:creationId xmlns:a16="http://schemas.microsoft.com/office/drawing/2014/main" id="{F9CE5F59-530A-4D8B-85AD-3BCA3AFC98F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0" y="10"/>
            <a:ext cx="12191981" cy="6857990"/>
          </a:xfrm>
          <a:custGeom>
            <a:avLst/>
            <a:gdLst/>
            <a:ahLst/>
            <a:cxnLst/>
            <a:rect l="l" t="t" r="r" b="b"/>
            <a:pathLst>
              <a:path w="7448551" h="6858000">
                <a:moveTo>
                  <a:pt x="0" y="0"/>
                </a:moveTo>
                <a:lnTo>
                  <a:pt x="7448551" y="0"/>
                </a:lnTo>
                <a:lnTo>
                  <a:pt x="7448551" y="6858000"/>
                </a:lnTo>
                <a:lnTo>
                  <a:pt x="0" y="6858000"/>
                </a:lnTo>
                <a:close/>
              </a:path>
            </a:pathLst>
          </a:custGeom>
        </p:spPr>
      </p:pic>
      <p:sp useBgFill="1">
        <p:nvSpPr>
          <p:cNvPr id="7" name="Rectangle 10">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4345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93996" y="217664"/>
            <a:ext cx="3565524" cy="1234710"/>
          </a:xfrm>
        </p:spPr>
        <p:txBody>
          <a:bodyPr anchor="b">
            <a:normAutofit/>
          </a:bodyPr>
          <a:lstStyle/>
          <a:p>
            <a:r>
              <a:rPr lang="en-US" sz="2400" dirty="0"/>
              <a:t>Trabalho TI2 – Sprint 1</a:t>
            </a:r>
            <a:endParaRPr lang="en-US" sz="1200" dirty="0"/>
          </a:p>
        </p:txBody>
      </p:sp>
      <p:sp>
        <p:nvSpPr>
          <p:cNvPr id="3" name="Subtitle 2"/>
          <p:cNvSpPr>
            <a:spLocks noGrp="1"/>
          </p:cNvSpPr>
          <p:nvPr>
            <p:ph type="subTitle" idx="1"/>
          </p:nvPr>
        </p:nvSpPr>
        <p:spPr>
          <a:xfrm>
            <a:off x="593995" y="3597764"/>
            <a:ext cx="3522393" cy="2004825"/>
          </a:xfrm>
        </p:spPr>
        <p:txBody>
          <a:bodyPr vert="horz" wrap="square" lIns="0" tIns="0" rIns="0" bIns="0" rtlCol="0" anchor="t">
            <a:normAutofit lnSpcReduction="10000"/>
          </a:bodyPr>
          <a:lstStyle/>
          <a:p>
            <a:r>
              <a:rPr lang="en-US" sz="2000" dirty="0">
                <a:solidFill>
                  <a:schemeClr val="tx1">
                    <a:alpha val="60000"/>
                  </a:schemeClr>
                </a:solidFill>
              </a:rPr>
              <a:t>Bruno Pena </a:t>
            </a:r>
            <a:r>
              <a:rPr lang="en-US" sz="2000" dirty="0" err="1">
                <a:solidFill>
                  <a:schemeClr val="tx1">
                    <a:alpha val="60000"/>
                  </a:schemeClr>
                </a:solidFill>
              </a:rPr>
              <a:t>Baêta</a:t>
            </a:r>
            <a:br>
              <a:rPr lang="en-US" sz="2000" dirty="0">
                <a:solidFill>
                  <a:schemeClr val="tx1">
                    <a:alpha val="60000"/>
                  </a:schemeClr>
                </a:solidFill>
              </a:rPr>
            </a:br>
            <a:r>
              <a:rPr lang="en-US" sz="2000" dirty="0">
                <a:solidFill>
                  <a:schemeClr val="tx1">
                    <a:alpha val="60000"/>
                  </a:schemeClr>
                </a:solidFill>
              </a:rPr>
              <a:t>Eric Azevedo de Oliveira</a:t>
            </a:r>
            <a:br>
              <a:rPr lang="en-US" sz="2000" dirty="0">
                <a:solidFill>
                  <a:schemeClr val="tx1">
                    <a:alpha val="60000"/>
                  </a:schemeClr>
                </a:solidFill>
              </a:rPr>
            </a:br>
            <a:r>
              <a:rPr lang="en-US" sz="2000" dirty="0">
                <a:solidFill>
                  <a:schemeClr val="tx1">
                    <a:alpha val="60000"/>
                  </a:schemeClr>
                </a:solidFill>
              </a:rPr>
              <a:t>Felipe Nepomuceno Coelho</a:t>
            </a:r>
            <a:br>
              <a:rPr lang="en-US" sz="2000" dirty="0"/>
            </a:br>
            <a:endParaRPr lang="en-US" sz="2000" dirty="0">
              <a:solidFill>
                <a:schemeClr val="tx1">
                  <a:alpha val="60000"/>
                </a:schemeClr>
              </a:solidFill>
            </a:endParaRPr>
          </a:p>
          <a:p>
            <a:br>
              <a:rPr lang="en-US" sz="2000" dirty="0">
                <a:solidFill>
                  <a:schemeClr val="tx1">
                    <a:alpha val="60000"/>
                  </a:schemeClr>
                </a:solidFill>
              </a:rPr>
            </a:br>
            <a:endParaRPr lang="en-US" sz="2000" dirty="0">
              <a:solidFill>
                <a:schemeClr val="tx1">
                  <a:alpha val="60000"/>
                </a:schemeClr>
              </a:solidFill>
            </a:endParaRPr>
          </a:p>
        </p:txBody>
      </p:sp>
      <p:grpSp>
        <p:nvGrpSpPr>
          <p:cNvPr id="8" name="Group 12">
            <a:extLst>
              <a:ext uri="{FF2B5EF4-FFF2-40B4-BE49-F238E27FC236}">
                <a16:creationId xmlns:a16="http://schemas.microsoft.com/office/drawing/2014/main" id="{4592A8CB-0B0A-43A5-86F4-712B0C4696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1850" y="444676"/>
            <a:ext cx="667802" cy="631474"/>
            <a:chOff x="10478914" y="1506691"/>
            <a:chExt cx="667802" cy="631474"/>
          </a:xfrm>
        </p:grpSpPr>
        <p:sp>
          <p:nvSpPr>
            <p:cNvPr id="14" name="Freeform: Shape 13">
              <a:extLst>
                <a:ext uri="{FF2B5EF4-FFF2-40B4-BE49-F238E27FC236}">
                  <a16:creationId xmlns:a16="http://schemas.microsoft.com/office/drawing/2014/main" id="{4C63B2AC-3D19-416D-A37F-2DDA8A3651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8A474391-1271-45F9-A39C-8641371AB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7" name="Rectangle 16">
            <a:extLst>
              <a:ext uri="{FF2B5EF4-FFF2-40B4-BE49-F238E27FC236}">
                <a16:creationId xmlns:a16="http://schemas.microsoft.com/office/drawing/2014/main" id="{34520CD9-5C02-4804-B8B5-9D167FDA98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1219" y="54332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Imagem 11" descr="Logotipo, Ícone&#10;&#10;Descrição gerada automaticamente">
            <a:extLst>
              <a:ext uri="{FF2B5EF4-FFF2-40B4-BE49-F238E27FC236}">
                <a16:creationId xmlns:a16="http://schemas.microsoft.com/office/drawing/2014/main" id="{F6CE0593-E9F8-4969-B5D3-D8834BB14E3A}"/>
              </a:ext>
            </a:extLst>
          </p:cNvPr>
          <p:cNvPicPr>
            <a:picLocks noChangeAspect="1"/>
          </p:cNvPicPr>
          <p:nvPr/>
        </p:nvPicPr>
        <p:blipFill>
          <a:blip r:embed="rId5"/>
          <a:stretch>
            <a:fillRect/>
          </a:stretch>
        </p:blipFill>
        <p:spPr>
          <a:xfrm>
            <a:off x="5932009" y="2769618"/>
            <a:ext cx="5086889" cy="1174989"/>
          </a:xfrm>
          <a:prstGeom prst="rect">
            <a:avLst/>
          </a:prstGeom>
        </p:spPr>
      </p:pic>
    </p:spTree>
    <p:extLst>
      <p:ext uri="{BB962C8B-B14F-4D97-AF65-F5344CB8AC3E}">
        <p14:creationId xmlns:p14="http://schemas.microsoft.com/office/powerpoint/2010/main" val="3856144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4" name="Rectangle 11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aixaDeTexto 3">
            <a:extLst>
              <a:ext uri="{FF2B5EF4-FFF2-40B4-BE49-F238E27FC236}">
                <a16:creationId xmlns:a16="http://schemas.microsoft.com/office/drawing/2014/main" id="{526EA8B5-6C02-4A24-9E61-5456FDAB3918}"/>
              </a:ext>
            </a:extLst>
          </p:cNvPr>
          <p:cNvSpPr txBox="1"/>
          <p:nvPr/>
        </p:nvSpPr>
        <p:spPr>
          <a:xfrm>
            <a:off x="550864" y="2935"/>
            <a:ext cx="3565524" cy="1997855"/>
          </a:xfrm>
          <a:prstGeom prst="rect">
            <a:avLst/>
          </a:prstGeom>
        </p:spPr>
        <p:txBody>
          <a:bodyPr rot="0" spcFirstLastPara="0" vertOverflow="overflow" horzOverflow="overflow" vert="horz" wrap="square" lIns="0" tIns="0" rIns="0" bIns="0" numCol="1" spcCol="0" rtlCol="0" fromWordArt="0" anchor="b" anchorCtr="0" forceAA="0" compatLnSpc="1">
            <a:prstTxWarp prst="textNoShape">
              <a:avLst/>
            </a:prstTxWarp>
            <a:normAutofit/>
          </a:bodyPr>
          <a:lstStyle/>
          <a:p>
            <a:pPr defTabSz="914400">
              <a:spcBef>
                <a:spcPct val="0"/>
              </a:spcBef>
              <a:spcAft>
                <a:spcPts val="600"/>
              </a:spcAft>
            </a:pPr>
            <a:r>
              <a:rPr lang="en-US" sz="4800" kern="1200">
                <a:solidFill>
                  <a:schemeClr val="tx1"/>
                </a:solidFill>
                <a:latin typeface="+mj-lt"/>
                <a:ea typeface="+mj-ea"/>
                <a:cs typeface="+mj-cs"/>
              </a:rPr>
              <a:t>Visão Geral do Projeto</a:t>
            </a:r>
          </a:p>
        </p:txBody>
      </p:sp>
      <p:sp>
        <p:nvSpPr>
          <p:cNvPr id="7" name="CaixaDeTexto 6">
            <a:extLst>
              <a:ext uri="{FF2B5EF4-FFF2-40B4-BE49-F238E27FC236}">
                <a16:creationId xmlns:a16="http://schemas.microsoft.com/office/drawing/2014/main" id="{2EF4CED6-05C8-4E60-AF98-9C77830F0A47}"/>
              </a:ext>
            </a:extLst>
          </p:cNvPr>
          <p:cNvSpPr txBox="1"/>
          <p:nvPr/>
        </p:nvSpPr>
        <p:spPr>
          <a:xfrm>
            <a:off x="76411" y="2261457"/>
            <a:ext cx="4428165" cy="4205179"/>
          </a:xfrm>
          <a:prstGeom prst="rect">
            <a:avLst/>
          </a:prstGeom>
        </p:spPr>
        <p:txBody>
          <a:bodyPr rot="0" spcFirstLastPara="0" vertOverflow="overflow" horzOverflow="overflow" vert="horz" wrap="square" lIns="0" tIns="0" rIns="0" bIns="0" numCol="1" spcCol="0" rtlCol="0" fromWordArt="0" anchor="t" anchorCtr="0" forceAA="0" compatLnSpc="1">
            <a:prstTxWarp prst="textNoShape">
              <a:avLst/>
            </a:prstTxWarp>
            <a:normAutofit fontScale="92500" lnSpcReduction="20000"/>
          </a:bodyPr>
          <a:lstStyle/>
          <a:p>
            <a:pPr defTabSz="914400">
              <a:buFont typeface="Arial" panose="020B0604020202020204" pitchFamily="34" charset="0"/>
              <a:buChar char="•"/>
            </a:pPr>
            <a:r>
              <a:rPr lang="en-US" sz="1400">
                <a:ea typeface="+mn-lt"/>
                <a:cs typeface="+mn-lt"/>
              </a:rPr>
              <a:t>1 - O nosso projeto se chama BigProject e sua tematização é a conexão empresa-usuário. O Problema que buscamos resolver é a complementação dos projetos empresariais com deficit em ideias do ponto de vista do usuário. Nosso público são Empresas com dificuldade em ter acesso a críticas e ideias de possíveis usuários e pessoas que tenham interesse em participar de "competições de ideias". A Nossa motivação é crescer como projeto e poder ajudar o máximo de empresas e pessoas, tendo retorno financeiro.</a:t>
            </a:r>
            <a:endParaRPr lang="pt-BR" sz="1400">
              <a:ea typeface="+mn-lt"/>
              <a:cs typeface="+mn-lt"/>
            </a:endParaRPr>
          </a:p>
          <a:p>
            <a:pPr indent="-228600" defTabSz="914400">
              <a:spcAft>
                <a:spcPts val="800"/>
              </a:spcAft>
              <a:buFont typeface="Arial" panose="020B0604020202020204" pitchFamily="34" charset="0"/>
              <a:buChar char="•"/>
            </a:pPr>
            <a:r>
              <a:rPr lang="en-US" sz="1400">
                <a:ea typeface="+mn-lt"/>
                <a:cs typeface="+mn-lt"/>
              </a:rPr>
              <a:t>O nosso objetivo é ajudar empresas a melhorarem seus projetos de acordo com respostas de usuários, com isso podemos de um lado fornecer uma compensação aos usuários e por outro melhorar os projetos empresariais, por meio de uma plataforma que beneficie ambos. O nosso diferencial é a promoção de uma competitividade entre os usuarios, atraindo mais pessoas e incentivando o 'HardWorking' para tentar alcançar a premiação, Impactando nas empresas, que ganham uma visão do ponto de vista do usuário,e nos usuários que concorrem a uma premiação. Para manter a viabilidade do BigProject haverá uma cobrança em cada pauta aberta pelas empresas! A comissionamento ocorre de acordo com o valor total da pauta e os requisitos curricular dos usuários. </a:t>
            </a:r>
            <a:endParaRPr lang="en-US">
              <a:ea typeface="+mn-lt"/>
              <a:cs typeface="+mn-lt"/>
            </a:endParaRPr>
          </a:p>
        </p:txBody>
      </p:sp>
      <p:pic>
        <p:nvPicPr>
          <p:cNvPr id="61" name="Picture 60" descr="Quebra-cabeça branco com uma peça vermelha">
            <a:extLst>
              <a:ext uri="{FF2B5EF4-FFF2-40B4-BE49-F238E27FC236}">
                <a16:creationId xmlns:a16="http://schemas.microsoft.com/office/drawing/2014/main" id="{318B20E2-F259-4046-933D-08E6A836B789}"/>
              </a:ext>
            </a:extLst>
          </p:cNvPr>
          <p:cNvPicPr>
            <a:picLocks noChangeAspect="1"/>
          </p:cNvPicPr>
          <p:nvPr/>
        </p:nvPicPr>
        <p:blipFill rotWithShape="1">
          <a:blip r:embed="rId2"/>
          <a:srcRect l="19445" r="17882"/>
          <a:stretch/>
        </p:blipFill>
        <p:spPr>
          <a:xfrm>
            <a:off x="4550899" y="10"/>
            <a:ext cx="7641102" cy="6857990"/>
          </a:xfrm>
          <a:custGeom>
            <a:avLst/>
            <a:gdLst/>
            <a:ahLst/>
            <a:cxnLst/>
            <a:rect l="l" t="t" r="r" b="b"/>
            <a:pathLst>
              <a:path w="7641102" h="6858000">
                <a:moveTo>
                  <a:pt x="0" y="0"/>
                </a:moveTo>
                <a:lnTo>
                  <a:pt x="7641102" y="0"/>
                </a:lnTo>
                <a:lnTo>
                  <a:pt x="7641102" y="6858000"/>
                </a:lnTo>
                <a:lnTo>
                  <a:pt x="0" y="6858000"/>
                </a:lnTo>
                <a:close/>
              </a:path>
            </a:pathLst>
          </a:custGeom>
        </p:spPr>
      </p:pic>
      <p:sp>
        <p:nvSpPr>
          <p:cNvPr id="116" name="Rectangle 115">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aixaDeTexto 5">
            <a:extLst>
              <a:ext uri="{FF2B5EF4-FFF2-40B4-BE49-F238E27FC236}">
                <a16:creationId xmlns:a16="http://schemas.microsoft.com/office/drawing/2014/main" id="{9D381B67-55C6-4B6A-9C5B-394A2B987115}"/>
              </a:ext>
            </a:extLst>
          </p:cNvPr>
          <p:cNvSpPr txBox="1"/>
          <p:nvPr/>
        </p:nvSpPr>
        <p:spPr>
          <a:xfrm>
            <a:off x="7512709" y="1258558"/>
            <a:ext cx="413780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pt-BR" dirty="0">
              <a:solidFill>
                <a:schemeClr val="bg1"/>
              </a:solidFill>
            </a:endParaRPr>
          </a:p>
        </p:txBody>
      </p:sp>
    </p:spTree>
    <p:extLst>
      <p:ext uri="{BB962C8B-B14F-4D97-AF65-F5344CB8AC3E}">
        <p14:creationId xmlns:p14="http://schemas.microsoft.com/office/powerpoint/2010/main" val="1596984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ixaDeTexto 6">
            <a:extLst>
              <a:ext uri="{FF2B5EF4-FFF2-40B4-BE49-F238E27FC236}">
                <a16:creationId xmlns:a16="http://schemas.microsoft.com/office/drawing/2014/main" id="{63B20035-CD07-4B69-AE1D-92144F6C02EA}"/>
              </a:ext>
            </a:extLst>
          </p:cNvPr>
          <p:cNvSpPr txBox="1"/>
          <p:nvPr/>
        </p:nvSpPr>
        <p:spPr>
          <a:xfrm>
            <a:off x="522109" y="-25819"/>
            <a:ext cx="3565524" cy="1997855"/>
          </a:xfrm>
          <a:prstGeom prst="rect">
            <a:avLst/>
          </a:prstGeom>
        </p:spPr>
        <p:txBody>
          <a:bodyPr rot="0" spcFirstLastPara="0" vertOverflow="overflow" horzOverflow="overflow" vert="horz" wrap="square" lIns="0" tIns="0" rIns="0" bIns="0" numCol="1" spcCol="0" rtlCol="0" fromWordArt="0" anchor="b" anchorCtr="0" forceAA="0" compatLnSpc="1">
            <a:prstTxWarp prst="textNoShape">
              <a:avLst/>
            </a:prstTxWarp>
            <a:normAutofit/>
          </a:bodyPr>
          <a:lstStyle/>
          <a:p>
            <a:pPr defTabSz="914400">
              <a:lnSpc>
                <a:spcPct val="90000"/>
              </a:lnSpc>
              <a:spcBef>
                <a:spcPct val="0"/>
              </a:spcBef>
              <a:spcAft>
                <a:spcPts val="600"/>
              </a:spcAft>
            </a:pPr>
            <a:r>
              <a:rPr lang="en-US" sz="4800" kern="1200" dirty="0">
                <a:solidFill>
                  <a:schemeClr val="tx1"/>
                </a:solidFill>
                <a:latin typeface="+mj-lt"/>
                <a:ea typeface="+mj-ea"/>
                <a:cs typeface="+mj-cs"/>
              </a:rPr>
              <a:t>Descrição do MiniMundo</a:t>
            </a:r>
          </a:p>
        </p:txBody>
      </p:sp>
      <p:sp>
        <p:nvSpPr>
          <p:cNvPr id="8" name="CaixaDeTexto 7">
            <a:extLst>
              <a:ext uri="{FF2B5EF4-FFF2-40B4-BE49-F238E27FC236}">
                <a16:creationId xmlns:a16="http://schemas.microsoft.com/office/drawing/2014/main" id="{F6CA5294-EBA0-46F9-B81E-50D37324A615}"/>
              </a:ext>
            </a:extLst>
          </p:cNvPr>
          <p:cNvSpPr txBox="1"/>
          <p:nvPr/>
        </p:nvSpPr>
        <p:spPr>
          <a:xfrm>
            <a:off x="349580" y="1973910"/>
            <a:ext cx="5017638" cy="4205179"/>
          </a:xfrm>
          <a:prstGeom prst="rect">
            <a:avLst/>
          </a:prstGeom>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defTabSz="914400">
              <a:buFont typeface="Arial" panose="020B0604020202020204" pitchFamily="34" charset="0"/>
              <a:buChar char="•"/>
            </a:pPr>
            <a:r>
              <a:rPr lang="en-US" sz="1400">
                <a:ea typeface="+mn-lt"/>
                <a:cs typeface="+mn-lt"/>
              </a:rPr>
              <a:t>Esta é a descrição textual do minimundo do BigProject.O BigProject gerencia usuários e empresas conectando-os por meio de projetos.</a:t>
            </a:r>
            <a:endParaRPr lang="en-US" sz="1400" dirty="0">
              <a:solidFill>
                <a:srgbClr val="FFFFFF">
                  <a:alpha val="60000"/>
                </a:srgbClr>
              </a:solidFill>
            </a:endParaRPr>
          </a:p>
          <a:p>
            <a:pPr indent="-228600" defTabSz="914400">
              <a:spcAft>
                <a:spcPts val="800"/>
              </a:spcAft>
              <a:buFont typeface="Arial" panose="020B0604020202020204" pitchFamily="34" charset="0"/>
              <a:buChar char="•"/>
            </a:pPr>
            <a:r>
              <a:rPr lang="en-US" sz="1400">
                <a:ea typeface="+mn-lt"/>
                <a:cs typeface="+mn-lt"/>
              </a:rPr>
              <a:t>Em particular, o usuário é identificado pelo seu CPF, além disso o usuário deve ter nome,tag,senha,reputação,e-mail,id_comentarios e grau de conhecimento. Cada usuario está obrigatoriamente contido em um grau de conhecimento que pode ser partilhado por multiplos usuários. A empresa é identificada pelo CNPJ, além disso a Empresa deve ter nome,e-mail,comprovante de autenticidade,senha e id do projeto.Esse id pode ser nulo caso a empresa não tenha projetos abertos.Os projetos são compostas por nome,id , id_comentarios,data de inicio da pauta,data de fim da pauta, sendo que cada projeto tem um id unico.Existe tambem a tabela comentarios_Usuarios que detem a identificação de cada usuario relacionada aos comentarios, ela possui reputação,titulo,quantidade de likes,id_comentario e id_projeto.</a:t>
            </a:r>
            <a:endParaRPr lang="en-US"/>
          </a:p>
        </p:txBody>
      </p:sp>
      <p:pic>
        <p:nvPicPr>
          <p:cNvPr id="5" name="Picture 4" descr="Ponto de interrogação em tela de fundo verde pastel">
            <a:extLst>
              <a:ext uri="{FF2B5EF4-FFF2-40B4-BE49-F238E27FC236}">
                <a16:creationId xmlns:a16="http://schemas.microsoft.com/office/drawing/2014/main" id="{DB6EE07A-190F-4984-9E8A-1D7AF3B1C934}"/>
              </a:ext>
            </a:extLst>
          </p:cNvPr>
          <p:cNvPicPr>
            <a:picLocks noChangeAspect="1"/>
          </p:cNvPicPr>
          <p:nvPr/>
        </p:nvPicPr>
        <p:blipFill rotWithShape="1">
          <a:blip r:embed="rId2"/>
          <a:srcRect l="35303" r="2" b="2"/>
          <a:stretch/>
        </p:blipFill>
        <p:spPr>
          <a:xfrm>
            <a:off x="5719706" y="606796"/>
            <a:ext cx="4868976" cy="5644408"/>
          </a:xfrm>
          <a:custGeom>
            <a:avLst/>
            <a:gdLst/>
            <a:ahLst/>
            <a:cxnLst/>
            <a:rect l="l" t="t" r="r" b="b"/>
            <a:pathLst>
              <a:path w="4868976" h="5644408">
                <a:moveTo>
                  <a:pt x="2398421" y="0"/>
                </a:moveTo>
                <a:lnTo>
                  <a:pt x="4868974" y="1424628"/>
                </a:lnTo>
                <a:lnTo>
                  <a:pt x="4868976" y="1424625"/>
                </a:lnTo>
                <a:lnTo>
                  <a:pt x="4868976" y="1424628"/>
                </a:lnTo>
                <a:lnTo>
                  <a:pt x="4868976" y="4219781"/>
                </a:lnTo>
                <a:lnTo>
                  <a:pt x="2398419" y="5644408"/>
                </a:lnTo>
                <a:lnTo>
                  <a:pt x="0" y="4219781"/>
                </a:lnTo>
                <a:lnTo>
                  <a:pt x="0" y="1424628"/>
                </a:lnTo>
                <a:lnTo>
                  <a:pt x="0" y="1424625"/>
                </a:lnTo>
                <a:lnTo>
                  <a:pt x="3" y="1424628"/>
                </a:lnTo>
                <a:close/>
              </a:path>
            </a:pathLst>
          </a:custGeom>
        </p:spPr>
      </p:pic>
      <p:grpSp>
        <p:nvGrpSpPr>
          <p:cNvPr id="32" name="Group 31">
            <a:extLst>
              <a:ext uri="{FF2B5EF4-FFF2-40B4-BE49-F238E27FC236}">
                <a16:creationId xmlns:a16="http://schemas.microsoft.com/office/drawing/2014/main" id="{C4967C49-2278-4724-94A5-A258F20C3D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66428" y="2112234"/>
            <a:ext cx="1335600" cy="1262947"/>
            <a:chOff x="10145015" y="2343978"/>
            <a:chExt cx="1335600" cy="1262947"/>
          </a:xfrm>
        </p:grpSpPr>
        <p:sp>
          <p:nvSpPr>
            <p:cNvPr id="33" name="Freeform: Shape 32">
              <a:extLst>
                <a:ext uri="{FF2B5EF4-FFF2-40B4-BE49-F238E27FC236}">
                  <a16:creationId xmlns:a16="http://schemas.microsoft.com/office/drawing/2014/main" id="{C5513748-F890-422C-8BC7-7C16A7D3AF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Oval 33">
              <a:extLst>
                <a:ext uri="{FF2B5EF4-FFF2-40B4-BE49-F238E27FC236}">
                  <a16:creationId xmlns:a16="http://schemas.microsoft.com/office/drawing/2014/main" id="{B93B83E9-9019-4D2F-B887-BD399181BD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6" name="Oval 35">
            <a:extLst>
              <a:ext uri="{FF2B5EF4-FFF2-40B4-BE49-F238E27FC236}">
                <a16:creationId xmlns:a16="http://schemas.microsoft.com/office/drawing/2014/main" id="{5171FAFB-7223-4BE1-983D-8A0626EAC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612" y="57328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277394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24BEF58-D628-403D-B73D-DF7EDDB2CA33}"/>
              </a:ext>
            </a:extLst>
          </p:cNvPr>
          <p:cNvSpPr>
            <a:spLocks noGrp="1"/>
          </p:cNvSpPr>
          <p:nvPr>
            <p:ph type="title"/>
          </p:nvPr>
        </p:nvSpPr>
        <p:spPr>
          <a:xfrm>
            <a:off x="579619" y="-399631"/>
            <a:ext cx="3565524" cy="1997855"/>
          </a:xfrm>
        </p:spPr>
        <p:txBody>
          <a:bodyPr vert="horz" wrap="square" lIns="0" tIns="0" rIns="0" bIns="0" rtlCol="0" anchor="b" anchorCtr="0">
            <a:normAutofit/>
          </a:bodyPr>
          <a:lstStyle/>
          <a:p>
            <a:r>
              <a:rPr lang="en-US" kern="1200">
                <a:solidFill>
                  <a:schemeClr val="tx1"/>
                </a:solidFill>
                <a:latin typeface="+mj-lt"/>
                <a:ea typeface="+mj-ea"/>
                <a:cs typeface="+mj-cs"/>
              </a:rPr>
              <a:t>Jornadas</a:t>
            </a:r>
          </a:p>
        </p:txBody>
      </p:sp>
      <p:sp>
        <p:nvSpPr>
          <p:cNvPr id="4" name="CaixaDeTexto 3">
            <a:extLst>
              <a:ext uri="{FF2B5EF4-FFF2-40B4-BE49-F238E27FC236}">
                <a16:creationId xmlns:a16="http://schemas.microsoft.com/office/drawing/2014/main" id="{77859FA7-D4B0-4D12-A654-05A416CD594A}"/>
              </a:ext>
            </a:extLst>
          </p:cNvPr>
          <p:cNvSpPr txBox="1"/>
          <p:nvPr/>
        </p:nvSpPr>
        <p:spPr>
          <a:xfrm>
            <a:off x="119542" y="1787004"/>
            <a:ext cx="5305185" cy="3831368"/>
          </a:xfrm>
          <a:prstGeom prst="rect">
            <a:avLst/>
          </a:prstGeom>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indent="-228600" defTabSz="914400">
              <a:spcAft>
                <a:spcPts val="800"/>
              </a:spcAft>
              <a:buFont typeface="Arial" panose="020B0604020202020204" pitchFamily="34" charset="0"/>
              <a:buChar char="•"/>
            </a:pPr>
            <a:r>
              <a:rPr lang="en-US" sz="1400">
                <a:ea typeface="+mn-lt"/>
                <a:cs typeface="+mn-lt"/>
              </a:rPr>
              <a:t>A Empresa ao adentrar  nosso sistema, realizando seu cadastro com todas as devidas informações,(CNPJ,Comprovação de autenticidade,Nome...),poderá disponibilizar suas ideas de projeto, a fim de atingir pessoas que possam agregar valor ao mesmo. A pauta do projeto conterá uma descrição detalhada do projeto,contendo imagens e links que deem acesso a mais informações, os valores de recompensa para as melhores interações com o projeto e um tempo estipulado para a duração da pauta. O cálculo do valor a ser pago será baseado em virtude da duração da pauta e do nível de especialização requisitado aos usuários.A disponibilização ocorre após a comprovação de autenticidade e da formalização de um licença.Após o Fim da duração da pauta a empresa pode reabrir a pauta ou começar um nova.   </a:t>
            </a:r>
            <a:r>
              <a:rPr lang="en-US" sz="1400" dirty="0">
                <a:solidFill>
                  <a:schemeClr val="tx1">
                    <a:alpha val="60000"/>
                  </a:schemeClr>
                </a:solidFill>
              </a:rPr>
              <a:t>  </a:t>
            </a:r>
          </a:p>
          <a:p>
            <a:pPr indent="-228600" defTabSz="914400">
              <a:spcAft>
                <a:spcPts val="800"/>
              </a:spcAft>
              <a:buFont typeface="Arial" panose="020B0604020202020204" pitchFamily="34" charset="0"/>
              <a:buChar char="•"/>
            </a:pPr>
            <a:endParaRPr lang="en-US" sz="1400" dirty="0">
              <a:solidFill>
                <a:schemeClr val="tx1">
                  <a:alpha val="60000"/>
                </a:schemeClr>
              </a:solidFill>
            </a:endParaRPr>
          </a:p>
          <a:p>
            <a:pPr indent="-228600" defTabSz="914400">
              <a:spcAft>
                <a:spcPts val="800"/>
              </a:spcAft>
              <a:buFont typeface="Arial" panose="020B0604020202020204" pitchFamily="34" charset="0"/>
              <a:buChar char="•"/>
            </a:pPr>
            <a:endParaRPr lang="en-US" sz="1400">
              <a:solidFill>
                <a:schemeClr val="tx1">
                  <a:alpha val="60000"/>
                </a:schemeClr>
              </a:solidFill>
            </a:endParaRPr>
          </a:p>
        </p:txBody>
      </p:sp>
      <p:pic>
        <p:nvPicPr>
          <p:cNvPr id="5" name="Picture 4" descr="Calendario sobre la mesa">
            <a:extLst>
              <a:ext uri="{FF2B5EF4-FFF2-40B4-BE49-F238E27FC236}">
                <a16:creationId xmlns:a16="http://schemas.microsoft.com/office/drawing/2014/main" id="{C86D374D-3C07-4242-BCCE-C01D26D48631}"/>
              </a:ext>
            </a:extLst>
          </p:cNvPr>
          <p:cNvPicPr>
            <a:picLocks noChangeAspect="1"/>
          </p:cNvPicPr>
          <p:nvPr/>
        </p:nvPicPr>
        <p:blipFill rotWithShape="1">
          <a:blip r:embed="rId2"/>
          <a:srcRect r="20058"/>
          <a:stretch/>
        </p:blipFill>
        <p:spPr>
          <a:xfrm>
            <a:off x="5562960" y="2936"/>
            <a:ext cx="6624517" cy="6852128"/>
          </a:xfrm>
          <a:custGeom>
            <a:avLst/>
            <a:gdLst/>
            <a:ahLst/>
            <a:cxnLst/>
            <a:rect l="l" t="t" r="r" b="b"/>
            <a:pathLst>
              <a:path w="6897687" h="5759451">
                <a:moveTo>
                  <a:pt x="0" y="0"/>
                </a:moveTo>
                <a:lnTo>
                  <a:pt x="6897687" y="0"/>
                </a:lnTo>
                <a:lnTo>
                  <a:pt x="6897687" y="5759451"/>
                </a:lnTo>
                <a:lnTo>
                  <a:pt x="0" y="5759451"/>
                </a:lnTo>
                <a:close/>
              </a:path>
            </a:pathLst>
          </a:custGeom>
        </p:spPr>
      </p:pic>
    </p:spTree>
    <p:extLst>
      <p:ext uri="{BB962C8B-B14F-4D97-AF65-F5344CB8AC3E}">
        <p14:creationId xmlns:p14="http://schemas.microsoft.com/office/powerpoint/2010/main" val="579102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24BEF58-D628-403D-B73D-DF7EDDB2CA33}"/>
              </a:ext>
            </a:extLst>
          </p:cNvPr>
          <p:cNvSpPr>
            <a:spLocks noGrp="1"/>
          </p:cNvSpPr>
          <p:nvPr>
            <p:ph type="title"/>
          </p:nvPr>
        </p:nvSpPr>
        <p:spPr>
          <a:xfrm>
            <a:off x="579619" y="-399631"/>
            <a:ext cx="3565524" cy="1997855"/>
          </a:xfrm>
        </p:spPr>
        <p:txBody>
          <a:bodyPr vert="horz" wrap="square" lIns="0" tIns="0" rIns="0" bIns="0" rtlCol="0" anchor="b" anchorCtr="0">
            <a:normAutofit/>
          </a:bodyPr>
          <a:lstStyle/>
          <a:p>
            <a:r>
              <a:rPr lang="en-US" kern="1200">
                <a:solidFill>
                  <a:schemeClr val="tx1"/>
                </a:solidFill>
                <a:latin typeface="+mj-lt"/>
                <a:ea typeface="+mj-ea"/>
                <a:cs typeface="+mj-cs"/>
              </a:rPr>
              <a:t>Jornadas</a:t>
            </a:r>
          </a:p>
        </p:txBody>
      </p:sp>
      <p:sp>
        <p:nvSpPr>
          <p:cNvPr id="4" name="CaixaDeTexto 3">
            <a:extLst>
              <a:ext uri="{FF2B5EF4-FFF2-40B4-BE49-F238E27FC236}">
                <a16:creationId xmlns:a16="http://schemas.microsoft.com/office/drawing/2014/main" id="{77859FA7-D4B0-4D12-A654-05A416CD594A}"/>
              </a:ext>
            </a:extLst>
          </p:cNvPr>
          <p:cNvSpPr txBox="1"/>
          <p:nvPr/>
        </p:nvSpPr>
        <p:spPr>
          <a:xfrm>
            <a:off x="119542" y="1787004"/>
            <a:ext cx="5305185" cy="4535858"/>
          </a:xfrm>
          <a:prstGeom prst="rect">
            <a:avLst/>
          </a:prstGeom>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indent="-228600" defTabSz="914400">
              <a:spcAft>
                <a:spcPts val="800"/>
              </a:spcAft>
              <a:buFont typeface="Arial" panose="020B0604020202020204" pitchFamily="34" charset="0"/>
              <a:buChar char="•"/>
            </a:pPr>
            <a:r>
              <a:rPr lang="pt-BR" sz="1400">
                <a:ea typeface="+mn-lt"/>
                <a:cs typeface="+mn-lt"/>
              </a:rPr>
              <a:t>A jornada do usuário se inicia com a criação da sua conta, em que deverá ser informado o CPF, E-mail, Nome e grau de especialização comprovado. Na página inicial, de acordo com sua área de expertise/interesse, ele sera direcionado pela interface a projetos relacionados a tais areas. Ao selecionar um projeto o usuário será redirecionado à página do projeto, na qual ele poderá vizualisar as premiações e uma maior detalhação do projeto. Se a sua experiência na area for suficiente para os requirimentos mínimos escolhidos pela empresa, ele poderá interagir por meio de ideias/comentarios que estarão concorrendo ao prêmio.O Usuario pode participar de multiplos projetos ao mesmo tempo se que um comprometa o outro.Caso existam ideias/comentarios iguais, o usuário que comentou primeiro ganhará a premiação(Metodo anti-plagio).</a:t>
            </a:r>
            <a:endParaRPr lang="en-US" sz="1400">
              <a:ea typeface="+mn-lt"/>
              <a:cs typeface="+mn-lt"/>
            </a:endParaRPr>
          </a:p>
        </p:txBody>
      </p:sp>
      <p:pic>
        <p:nvPicPr>
          <p:cNvPr id="5" name="Picture 4" descr="Calendario sobre la mesa">
            <a:extLst>
              <a:ext uri="{FF2B5EF4-FFF2-40B4-BE49-F238E27FC236}">
                <a16:creationId xmlns:a16="http://schemas.microsoft.com/office/drawing/2014/main" id="{C86D374D-3C07-4242-BCCE-C01D26D48631}"/>
              </a:ext>
            </a:extLst>
          </p:cNvPr>
          <p:cNvPicPr>
            <a:picLocks noChangeAspect="1"/>
          </p:cNvPicPr>
          <p:nvPr/>
        </p:nvPicPr>
        <p:blipFill rotWithShape="1">
          <a:blip r:embed="rId2"/>
          <a:srcRect r="20058"/>
          <a:stretch/>
        </p:blipFill>
        <p:spPr>
          <a:xfrm>
            <a:off x="5562960" y="2936"/>
            <a:ext cx="6624517" cy="6852128"/>
          </a:xfrm>
          <a:custGeom>
            <a:avLst/>
            <a:gdLst/>
            <a:ahLst/>
            <a:cxnLst/>
            <a:rect l="l" t="t" r="r" b="b"/>
            <a:pathLst>
              <a:path w="6897687" h="5759451">
                <a:moveTo>
                  <a:pt x="0" y="0"/>
                </a:moveTo>
                <a:lnTo>
                  <a:pt x="6897687" y="0"/>
                </a:lnTo>
                <a:lnTo>
                  <a:pt x="6897687" y="5759451"/>
                </a:lnTo>
                <a:lnTo>
                  <a:pt x="0" y="5759451"/>
                </a:lnTo>
                <a:close/>
              </a:path>
            </a:pathLst>
          </a:custGeom>
        </p:spPr>
      </p:pic>
    </p:spTree>
    <p:extLst>
      <p:ext uri="{BB962C8B-B14F-4D97-AF65-F5344CB8AC3E}">
        <p14:creationId xmlns:p14="http://schemas.microsoft.com/office/powerpoint/2010/main" val="964902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8128B36-6ED2-49DA-8400-FDDA1BA0A362}"/>
              </a:ext>
            </a:extLst>
          </p:cNvPr>
          <p:cNvSpPr>
            <a:spLocks noGrp="1"/>
          </p:cNvSpPr>
          <p:nvPr>
            <p:ph type="title"/>
          </p:nvPr>
        </p:nvSpPr>
        <p:spPr>
          <a:xfrm>
            <a:off x="550864" y="74822"/>
            <a:ext cx="3565524" cy="1997855"/>
          </a:xfrm>
        </p:spPr>
        <p:txBody>
          <a:bodyPr vert="horz" wrap="square" lIns="0" tIns="0" rIns="0" bIns="0" rtlCol="0" anchor="b" anchorCtr="0">
            <a:normAutofit/>
          </a:bodyPr>
          <a:lstStyle/>
          <a:p>
            <a:r>
              <a:rPr lang="en-US" kern="1200">
                <a:solidFill>
                  <a:schemeClr val="tx1"/>
                </a:solidFill>
                <a:latin typeface="+mj-lt"/>
                <a:ea typeface="+mj-ea"/>
                <a:cs typeface="+mj-cs"/>
              </a:rPr>
              <a:t>Recursos Inteligentes</a:t>
            </a:r>
          </a:p>
        </p:txBody>
      </p:sp>
      <p:sp>
        <p:nvSpPr>
          <p:cNvPr id="4" name="CaixaDeTexto 3">
            <a:extLst>
              <a:ext uri="{FF2B5EF4-FFF2-40B4-BE49-F238E27FC236}">
                <a16:creationId xmlns:a16="http://schemas.microsoft.com/office/drawing/2014/main" id="{9EF41BC7-A4B9-4742-8F22-E3DA3B1A3725}"/>
              </a:ext>
            </a:extLst>
          </p:cNvPr>
          <p:cNvSpPr txBox="1"/>
          <p:nvPr/>
        </p:nvSpPr>
        <p:spPr>
          <a:xfrm>
            <a:off x="550863" y="2678400"/>
            <a:ext cx="3565525" cy="3414425"/>
          </a:xfrm>
          <a:prstGeom prst="rect">
            <a:avLst/>
          </a:prstGeom>
        </p:spPr>
        <p:txBody>
          <a:bodyPr rot="0" spcFirstLastPara="0" vertOverflow="overflow" horzOverflow="overflow" vert="horz" wrap="square" lIns="0" tIns="0" rIns="0" bIns="0" numCol="1" spcCol="0" rtlCol="0" fromWordArt="0" anchor="t" anchorCtr="0" forceAA="0" compatLnSpc="1">
            <a:prstTxWarp prst="textNoShape">
              <a:avLst/>
            </a:prstTxWarp>
            <a:normAutofit lnSpcReduction="10000"/>
          </a:bodyPr>
          <a:lstStyle/>
          <a:p>
            <a:pPr indent="-228600" defTabSz="914400">
              <a:spcAft>
                <a:spcPts val="800"/>
              </a:spcAft>
              <a:buFont typeface="Arial" panose="020B0604020202020204" pitchFamily="34" charset="0"/>
              <a:buChar char="•"/>
            </a:pPr>
            <a:r>
              <a:rPr lang="en-US" sz="1600">
                <a:ea typeface="+mn-lt"/>
                <a:cs typeface="+mn-lt"/>
              </a:rPr>
              <a:t>   Teremos um sistema que direcionará o usuário aos projetos relacionados a sua área de expertise/interesse. Ele se baseia em tags de conhecimento que são concedidas aos usuários no momento da criação de suas contas. Além disso ele considera graduações, como mestrados, doutorados, entre outras. Assim conseguindo filtrar projetos que sejam compativeias a cada usuário e restringindo o acesso desses usuários aos projetos de acordo com as preferências das empresas. </a:t>
            </a:r>
            <a:endParaRPr lang="en-US" sz="1600">
              <a:solidFill>
                <a:schemeClr val="tx1">
                  <a:alpha val="60000"/>
                </a:schemeClr>
              </a:solidFill>
            </a:endParaRPr>
          </a:p>
        </p:txBody>
      </p:sp>
      <p:pic>
        <p:nvPicPr>
          <p:cNvPr id="5" name="Picture 4" descr="Bombilla en fondo amarillo con rayos de luz y cable pintados">
            <a:extLst>
              <a:ext uri="{FF2B5EF4-FFF2-40B4-BE49-F238E27FC236}">
                <a16:creationId xmlns:a16="http://schemas.microsoft.com/office/drawing/2014/main" id="{BE053DC0-6FD5-446D-9525-CAD9763E36D2}"/>
              </a:ext>
            </a:extLst>
          </p:cNvPr>
          <p:cNvPicPr>
            <a:picLocks noChangeAspect="1"/>
          </p:cNvPicPr>
          <p:nvPr/>
        </p:nvPicPr>
        <p:blipFill rotWithShape="1">
          <a:blip r:embed="rId2"/>
          <a:srcRect l="15739" r="15739"/>
          <a:stretch/>
        </p:blipFill>
        <p:spPr>
          <a:xfrm>
            <a:off x="4550899" y="10"/>
            <a:ext cx="7641102" cy="6857990"/>
          </a:xfrm>
          <a:custGeom>
            <a:avLst/>
            <a:gdLst/>
            <a:ahLst/>
            <a:cxnLst/>
            <a:rect l="l" t="t" r="r" b="b"/>
            <a:pathLst>
              <a:path w="7641102" h="6858000">
                <a:moveTo>
                  <a:pt x="0" y="0"/>
                </a:moveTo>
                <a:lnTo>
                  <a:pt x="7641102" y="0"/>
                </a:lnTo>
                <a:lnTo>
                  <a:pt x="7641102" y="6858000"/>
                </a:lnTo>
                <a:lnTo>
                  <a:pt x="0" y="6858000"/>
                </a:lnTo>
                <a:close/>
              </a:path>
            </a:pathLst>
          </a:custGeom>
        </p:spPr>
      </p:pic>
      <p:sp>
        <p:nvSpPr>
          <p:cNvPr id="39" name="Rectangle 38">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9982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5" name="Group 14">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6" name="Freeform: Shape 15">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Oval 17">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1" name="Rectangle 20">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ão de xadrez com a sombra de um rei">
            <a:extLst>
              <a:ext uri="{FF2B5EF4-FFF2-40B4-BE49-F238E27FC236}">
                <a16:creationId xmlns:a16="http://schemas.microsoft.com/office/drawing/2014/main" id="{0C8FA334-86F4-4982-B515-AF2E29B4FE06}"/>
              </a:ext>
            </a:extLst>
          </p:cNvPr>
          <p:cNvPicPr>
            <a:picLocks noChangeAspect="1"/>
          </p:cNvPicPr>
          <p:nvPr/>
        </p:nvPicPr>
        <p:blipFill rotWithShape="1">
          <a:blip r:embed="rId2"/>
          <a:srcRect t="12723" r="-2" b="8534"/>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23" name="Rectangle 22">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859713"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1493BCF-A466-450A-960B-86AAD973A947}"/>
              </a:ext>
            </a:extLst>
          </p:cNvPr>
          <p:cNvSpPr>
            <a:spLocks noGrp="1"/>
          </p:cNvSpPr>
          <p:nvPr>
            <p:ph type="title"/>
          </p:nvPr>
        </p:nvSpPr>
        <p:spPr>
          <a:xfrm>
            <a:off x="5381657" y="793690"/>
            <a:ext cx="3565524" cy="2887174"/>
          </a:xfrm>
        </p:spPr>
        <p:txBody>
          <a:bodyPr vert="horz" wrap="square" lIns="0" tIns="0" rIns="0" bIns="0" rtlCol="0" anchor="b" anchorCtr="0">
            <a:normAutofit/>
          </a:bodyPr>
          <a:lstStyle/>
          <a:p>
            <a:r>
              <a:rPr lang="en-US"/>
              <a:t>FIM</a:t>
            </a:r>
            <a:endParaRPr lang="en-US" kern="1200" dirty="0">
              <a:latin typeface="+mj-lt"/>
            </a:endParaRPr>
          </a:p>
        </p:txBody>
      </p:sp>
      <p:sp>
        <p:nvSpPr>
          <p:cNvPr id="25" name="Rectangle 24">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0773070"/>
      </p:ext>
    </p:extLst>
  </p:cSld>
  <p:clrMapOvr>
    <a:masterClrMapping/>
  </p:clrMapOvr>
</p:sld>
</file>

<file path=ppt/theme/theme1.xml><?xml version="1.0" encoding="utf-8"?>
<a:theme xmlns:a="http://schemas.openxmlformats.org/drawingml/2006/main" name="3DFloatVTI">
  <a:themeElements>
    <a:clrScheme name="AnalogousFromDarkSeedLeftStep">
      <a:dk1>
        <a:srgbClr val="000000"/>
      </a:dk1>
      <a:lt1>
        <a:srgbClr val="FFFFFF"/>
      </a:lt1>
      <a:dk2>
        <a:srgbClr val="321C1C"/>
      </a:dk2>
      <a:lt2>
        <a:srgbClr val="F0F2F3"/>
      </a:lt2>
      <a:accent1>
        <a:srgbClr val="E76329"/>
      </a:accent1>
      <a:accent2>
        <a:srgbClr val="D5172C"/>
      </a:accent2>
      <a:accent3>
        <a:srgbClr val="E7298D"/>
      </a:accent3>
      <a:accent4>
        <a:srgbClr val="D517CA"/>
      </a:accent4>
      <a:accent5>
        <a:srgbClr val="A229E7"/>
      </a:accent5>
      <a:accent6>
        <a:srgbClr val="512AD8"/>
      </a:accent6>
      <a:hlink>
        <a:srgbClr val="A63FBF"/>
      </a:hlink>
      <a:folHlink>
        <a:srgbClr val="7F7F7F"/>
      </a:folHlink>
    </a:clrScheme>
    <a:fontScheme name="Float">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docProps/app.xml><?xml version="1.0" encoding="utf-8"?>
<Properties xmlns="http://schemas.openxmlformats.org/officeDocument/2006/extended-properties" xmlns:vt="http://schemas.openxmlformats.org/officeDocument/2006/docPropsVTypes">
  <Template>Circuit</Template>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Tema</vt:lpstr>
      </vt:variant>
      <vt:variant>
        <vt:i4>1</vt:i4>
      </vt:variant>
      <vt:variant>
        <vt:lpstr>Títulos de slides</vt:lpstr>
      </vt:variant>
      <vt:variant>
        <vt:i4>7</vt:i4>
      </vt:variant>
    </vt:vector>
  </HeadingPairs>
  <TitlesOfParts>
    <vt:vector size="8" baseType="lpstr">
      <vt:lpstr>3DFloatVTI</vt:lpstr>
      <vt:lpstr>Trabalho TI2 – Sprint 1</vt:lpstr>
      <vt:lpstr>Apresentação do PowerPoint</vt:lpstr>
      <vt:lpstr>Apresentação do PowerPoint</vt:lpstr>
      <vt:lpstr>Jornadas</vt:lpstr>
      <vt:lpstr>Jornadas</vt:lpstr>
      <vt:lpstr>Recursos Inteligentes</vt:lpstr>
      <vt:lpstr>FIM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
  <cp:lastModifiedBy/>
  <cp:revision>179</cp:revision>
  <dcterms:created xsi:type="dcterms:W3CDTF">2021-03-30T13:44:45Z</dcterms:created>
  <dcterms:modified xsi:type="dcterms:W3CDTF">2021-04-01T16:37:29Z</dcterms:modified>
</cp:coreProperties>
</file>

<file path=docProps/thumbnail.jpeg>
</file>